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12192000"/>
  <p:embeddedFontLst>
    <p:embeddedFont>
      <p:font typeface="MiSans" panose="020B0604020202020204" charset="-122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86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06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6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272790" y="258318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/>
              </a:gs>
              <a:gs pos="66000">
                <a:srgbClr val="72C3CF">
                  <a:alpha val="0"/>
                </a:srgbClr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-3272790" y="258318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109835" y="5440045"/>
            <a:ext cx="2676525" cy="267652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F6F8FD"/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10109835" y="5440045"/>
            <a:ext cx="2676525" cy="26765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90015" y="2153920"/>
            <a:ext cx="10031095" cy="960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LangChain RAG Gemini Power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328670" y="5266055"/>
            <a:ext cx="2775585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802630" y="5266055"/>
            <a:ext cx="3486150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220000">
            <a:off x="-893512" y="-1505182"/>
            <a:ext cx="6266741" cy="6266741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5220000">
            <a:off x="-893512" y="-1505182"/>
            <a:ext cx="6266741" cy="62667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433566" y="3495450"/>
            <a:ext cx="3044596" cy="3044596"/>
          </a:xfrm>
          <a:prstGeom prst="ellipse">
            <a:avLst/>
          </a:prstGeom>
          <a:solidFill>
            <a:srgbClr val="000000">
              <a:alpha val="0"/>
            </a:srgbClr>
          </a:solidFill>
          <a:ln w="28575">
            <a:solidFill>
              <a:srgbClr val="11A9B8"/>
            </a:solidFill>
            <a:prstDash val="dash"/>
          </a:ln>
        </p:spPr>
      </p:sp>
      <p:sp>
        <p:nvSpPr>
          <p:cNvPr id="5" name="Text 3"/>
          <p:cNvSpPr/>
          <p:nvPr/>
        </p:nvSpPr>
        <p:spPr>
          <a:xfrm>
            <a:off x="7433566" y="3495450"/>
            <a:ext cx="3044596" cy="304459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104255" y="692785"/>
            <a:ext cx="5200650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Workflow Orchestration</a:t>
            </a:r>
            <a:endParaRPr lang="en-US" sz="1600" dirty="0"/>
          </a:p>
        </p:txBody>
      </p:sp>
      <p:pic>
        <p:nvPicPr>
          <p:cNvPr id="7" name="Image 0" descr="https://kimi-img.moonshot.cn/pub/slides/slides_tmpl/image/25-09-28-15:21:25-d3ce3t8s8jdo4os5dc2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53" y="-878106"/>
            <a:ext cx="4791075" cy="480060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138629" y="748454"/>
            <a:ext cx="780987" cy="780987"/>
          </a:xfrm>
          <a:prstGeom prst="ellipse">
            <a:avLst/>
          </a:prstGeom>
          <a:gradFill flip="none" rotWithShape="1">
            <a:gsLst>
              <a:gs pos="0">
                <a:srgbClr val="72C3CF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5138629" y="748454"/>
            <a:ext cx="780987" cy="78098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1" descr="https://kimi-img.moonshot.cn/pub/slides/slides_tmpl/image/25-09-28-15:21:35-d3ce3vos8jdo4os5dc3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470" y="3626587"/>
            <a:ext cx="2776788" cy="278230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919470" y="1508125"/>
            <a:ext cx="4373245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Query Lifecycle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804535" y="1847215"/>
            <a:ext cx="6022340" cy="16205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LangChain handles the entire query lifecycle, from user input to output parsing, managing callbacks, retries, and token counting automatically.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656080" y="4478020"/>
            <a:ext cx="5502910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 on Domain Logic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836295" y="4996180"/>
            <a:ext cx="6323330" cy="16205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automation allows developers to concentrate on domain-specific logic, speeding up development and reducing errors.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RAG Deep Dive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357516" y="973855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Two Step RAG Pattern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71230" y="655199"/>
            <a:ext cx="384825" cy="384825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71230" y="655199"/>
            <a:ext cx="384825" cy="384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rot="3300000">
            <a:off x="-729752" y="6112531"/>
            <a:ext cx="1559596" cy="1496836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 rot="3300000">
            <a:off x="-729752" y="6112531"/>
            <a:ext cx="1559596" cy="14968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412976" y="6058852"/>
            <a:ext cx="980511" cy="980511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10412976" y="6058852"/>
            <a:ext cx="980511" cy="98051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1027886" y="5452745"/>
            <a:ext cx="1624965" cy="16249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11027886" y="5452745"/>
            <a:ext cx="1624965" cy="16249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6" name="Text 14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457305" y="-549989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11457305" y="-549989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0" descr="https://kimi-img.moonshot.cn/pub/slides/slides_tmpl/image/25-09-28-15:21:36-d3ce400s8jdo4os5dc40.jpg"/>
          <p:cNvPicPr>
            <a:picLocks noChangeAspect="1"/>
          </p:cNvPicPr>
          <p:nvPr/>
        </p:nvPicPr>
        <p:blipFill>
          <a:blip r:embed="rId3"/>
          <a:srcRect l="36858" r="25994"/>
          <a:stretch/>
        </p:blipFill>
        <p:spPr>
          <a:xfrm>
            <a:off x="9142095" y="956310"/>
            <a:ext cx="3510915" cy="4989830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881380" y="1779270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Retrieval Phase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63600" y="2118360"/>
            <a:ext cx="7832725" cy="822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first step in RAG involves retrieving relevant chunks of information from external sources to provide context for the LLM.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86130" y="3449129"/>
            <a:ext cx="26682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Generation Phase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786130" y="3788219"/>
            <a:ext cx="2668270" cy="2004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retrieved chunks are then fed into the LLM, which generates grounded answers based on the provided context.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3587750" y="3449193"/>
            <a:ext cx="26682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Overcoming Limitations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3587750" y="3788283"/>
            <a:ext cx="2668270" cy="2004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two-step process overcomes knowledge cut-off and hallucination, making models more trustworthy for specialized and fast-changing domains.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255957" y="3449193"/>
            <a:ext cx="26682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Dynamic Updates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6255957" y="3788283"/>
            <a:ext cx="2668270" cy="2004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RAG allows models to stay current by dynamically updating knowledge bases without the need for massive retraining.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879012" y="-793115"/>
            <a:ext cx="3281998" cy="3281998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9879012" y="-793115"/>
            <a:ext cx="3281998" cy="328199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1750" y="1960563"/>
            <a:ext cx="12239625" cy="3254375"/>
          </a:xfrm>
          <a:prstGeom prst="rect">
            <a:avLst/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-31750" y="1960563"/>
            <a:ext cx="12239625" cy="3254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298450" y="6030595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-298450" y="6030595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72480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85CADB"/>
          </a:solidFill>
          <a:ln/>
        </p:spPr>
      </p:sp>
      <p:sp>
        <p:nvSpPr>
          <p:cNvPr id="9" name="Text 7"/>
          <p:cNvSpPr/>
          <p:nvPr/>
        </p:nvSpPr>
        <p:spPr>
          <a:xfrm>
            <a:off x="10584815" y="5872480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88340" y="1227772"/>
            <a:ext cx="10418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Chunk Embed Index Flow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9-28-15:21:08-d3ce3p0s8jdo4os5dbt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63" y="1948945"/>
            <a:ext cx="5222916" cy="3265942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04215" y="2488882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Document Processing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04215" y="3181350"/>
            <a:ext cx="5560695" cy="19088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Documents are split into chunks, embedded, and indexed into vector stores, enabling semantic search and retrieval of relevant information.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47941" y="5944171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547941" y="5944171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8860" y="881380"/>
            <a:ext cx="10958309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Retriever Generator Fusion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rot="16200000">
            <a:off x="6142567" y="-3812655"/>
            <a:ext cx="107758" cy="10881591"/>
          </a:xfrm>
          <a:prstGeom prst="rect">
            <a:avLst/>
          </a:prstGeom>
          <a:solidFill>
            <a:srgbClr val="80C8D8">
              <a:alpha val="5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 rot="16200000">
            <a:off x="6142567" y="-3812655"/>
            <a:ext cx="107758" cy="1088159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9-28-15:21:18-d3ce3rgs8jdo4os5dc0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555" y="2017395"/>
            <a:ext cx="3311525" cy="1746885"/>
          </a:xfrm>
          <a:prstGeom prst="rect">
            <a:avLst/>
          </a:prstGeom>
        </p:spPr>
      </p:pic>
      <p:pic>
        <p:nvPicPr>
          <p:cNvPr id="12" name="Image 1" descr="https://kimi-img.moonshot.cn/pub/slides/slides_tmpl/image/25-09-28-15:21:23-d3ce3sos8jdo4os5dc10.jpg"/>
          <p:cNvPicPr>
            <a:picLocks noChangeAspect="1"/>
          </p:cNvPicPr>
          <p:nvPr/>
        </p:nvPicPr>
        <p:blipFill>
          <a:blip r:embed="rId4"/>
          <a:srcRect r="3279"/>
          <a:stretch/>
        </p:blipFill>
        <p:spPr>
          <a:xfrm>
            <a:off x="869950" y="2008505"/>
            <a:ext cx="3202940" cy="1755140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09-28-15:21:24-d3ce3t0s8jdo4os5dc2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045" y="2017395"/>
            <a:ext cx="3202305" cy="1704975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2108200" y="1325245"/>
            <a:ext cx="605790" cy="60579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2108200" y="1325245"/>
            <a:ext cx="605790" cy="605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55650" y="3763645"/>
            <a:ext cx="2992120" cy="5364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 Concatenation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755650" y="4073033"/>
            <a:ext cx="3311525" cy="1965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Retrieved passages are concatenated into context windows, guiding the LLM to produce fact-based answers.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5793105" y="1325245"/>
            <a:ext cx="605790" cy="60579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9" name="Text 14"/>
          <p:cNvSpPr/>
          <p:nvPr/>
        </p:nvSpPr>
        <p:spPr>
          <a:xfrm>
            <a:off x="5793105" y="1325245"/>
            <a:ext cx="605790" cy="605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4440555" y="3763645"/>
            <a:ext cx="2992120" cy="5364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 Engineering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4440555" y="4073033"/>
            <a:ext cx="3311525" cy="1965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 engineering techniques improve faithfulness, ensuring answers are grounded in retrieved facts.</a:t>
            </a: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9474200" y="1342390"/>
            <a:ext cx="605790" cy="60579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3" name="Text 18"/>
          <p:cNvSpPr/>
          <p:nvPr/>
        </p:nvSpPr>
        <p:spPr>
          <a:xfrm>
            <a:off x="9474200" y="1342390"/>
            <a:ext cx="605790" cy="605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8121650" y="3780790"/>
            <a:ext cx="2992120" cy="5364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Improved Accuracy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8121650" y="4090178"/>
            <a:ext cx="3311525" cy="1965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combining retrieval and generation, RAG significantly improves the accuracy and reliability of LLM outputs.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Gemini Edge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47808" y="5944260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547808" y="5944260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33470" y="5574665"/>
            <a:ext cx="952754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汇报人：xxx   汇报时间：x年x月x日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D2EFF8"/>
          </a:solidFill>
          <a:ln/>
        </p:spPr>
      </p:sp>
      <p:sp>
        <p:nvSpPr>
          <p:cNvPr id="6" name="Text 4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78815" y="1390015"/>
            <a:ext cx="5222240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Multimodal Native Power</a:t>
            </a:r>
            <a:endParaRPr lang="en-US" sz="1600" dirty="0"/>
          </a:p>
        </p:txBody>
      </p:sp>
      <p:pic>
        <p:nvPicPr>
          <p:cNvPr id="8" name="Image 0" descr="https://kimi-img.moonshot.cn/pub/slides/slides_tmpl/image/25-09-28-15:21:08-d3ce3p0s8jdo4os5dbtg.jpg"/>
          <p:cNvPicPr>
            <a:picLocks noChangeAspect="1"/>
          </p:cNvPicPr>
          <p:nvPr/>
        </p:nvPicPr>
        <p:blipFill>
          <a:blip r:embed="rId3"/>
          <a:srcRect t="6146"/>
          <a:stretch/>
        </p:blipFill>
        <p:spPr>
          <a:xfrm>
            <a:off x="6473666" y="-2442"/>
            <a:ext cx="5222916" cy="3065228"/>
          </a:xfrm>
          <a:prstGeom prst="rect">
            <a:avLst/>
          </a:prstGeom>
        </p:spPr>
      </p:pic>
      <p:pic>
        <p:nvPicPr>
          <p:cNvPr id="9" name="Image 1" descr="https://kimi-img.moonshot.cn/pub/slides/slides_tmpl/image/25-09-28-15:21:08-d3ce3p0s8jdo4os5dbt0.jpg"/>
          <p:cNvPicPr>
            <a:picLocks noChangeAspect="1"/>
          </p:cNvPicPr>
          <p:nvPr/>
        </p:nvPicPr>
        <p:blipFill>
          <a:blip r:embed="rId4"/>
          <a:srcRect l="18051" r="18051" b="10098"/>
          <a:stretch/>
        </p:blipFill>
        <p:spPr>
          <a:xfrm>
            <a:off x="9209879" y="3257813"/>
            <a:ext cx="2486703" cy="307739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16230" y="2735580"/>
            <a:ext cx="127000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316230" y="3435985"/>
            <a:ext cx="4023360" cy="3314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Multimodal Capabilities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315595" y="3953510"/>
            <a:ext cx="4227830" cy="2308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Gemini processes text, images, video, and audio, enabling applications like chart QA, video captioning, and UI mock critique.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4815912" y="2735845"/>
            <a:ext cx="907339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4815885" y="3436195"/>
            <a:ext cx="36610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Simplified Architecture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815840" y="3953510"/>
            <a:ext cx="4227830" cy="21805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reduces the need for separate vision or speech pipelines, simplifying architecture and reducing latency.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624185" y="-1207888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9420000">
            <a:off x="-624185" y="-1207888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8860" y="786003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 Context Window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solidFill>
            <a:srgbClr val="E4F3F7">
              <a:alpha val="67059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38321" y="1439500"/>
            <a:ext cx="4982008" cy="229798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838321" y="1439500"/>
            <a:ext cx="4982008" cy="22979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108700" y="1439418"/>
            <a:ext cx="4982210" cy="229806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6108700" y="1439418"/>
            <a:ext cx="4982210" cy="2298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20738" y="4004373"/>
            <a:ext cx="4982210" cy="229806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820738" y="4004373"/>
            <a:ext cx="4982210" cy="2298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091238" y="4004183"/>
            <a:ext cx="4982210" cy="229806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6091238" y="4004183"/>
            <a:ext cx="4982210" cy="2298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298238" y="720344"/>
            <a:ext cx="893763" cy="893763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11298238" y="720344"/>
            <a:ext cx="893763" cy="89376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97992" y="1344253"/>
            <a:ext cx="648944" cy="460994"/>
          </a:xfrm>
          <a:prstGeom prst="roundRect">
            <a:avLst>
              <a:gd name="adj" fmla="val 50000"/>
            </a:avLst>
          </a:prstGeom>
          <a:solidFill>
            <a:srgbClr val="63BCCA"/>
          </a:solidFill>
          <a:ln/>
        </p:spPr>
      </p:sp>
      <p:sp>
        <p:nvSpPr>
          <p:cNvPr id="20" name="Text 18"/>
          <p:cNvSpPr/>
          <p:nvPr/>
        </p:nvSpPr>
        <p:spPr>
          <a:xfrm>
            <a:off x="697992" y="1344253"/>
            <a:ext cx="648944" cy="46099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51690" y="1614118"/>
            <a:ext cx="3582525" cy="3390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Extended Context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51690" y="1915098"/>
            <a:ext cx="4450534" cy="1687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Gemini’s million-token context window allows it to process entire codebases or annual reports, enabling deeper reasoning.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968365" y="1344168"/>
            <a:ext cx="668020" cy="461010"/>
          </a:xfrm>
          <a:prstGeom prst="roundRect">
            <a:avLst>
              <a:gd name="adj" fmla="val 50000"/>
            </a:avLst>
          </a:prstGeom>
          <a:solidFill>
            <a:srgbClr val="63BCCA"/>
          </a:solidFill>
          <a:ln/>
        </p:spPr>
      </p:sp>
      <p:sp>
        <p:nvSpPr>
          <p:cNvPr id="24" name="Text 22"/>
          <p:cNvSpPr/>
          <p:nvPr/>
        </p:nvSpPr>
        <p:spPr>
          <a:xfrm>
            <a:off x="5968365" y="1344168"/>
            <a:ext cx="668020" cy="461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522085" y="1614043"/>
            <a:ext cx="360045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Holistic Synthesis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522085" y="1915033"/>
            <a:ext cx="4450715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long context complements RAG, allowing models to combine dynamic retrieval with holistic synthesis for optimal performance.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80403" y="3909123"/>
            <a:ext cx="666750" cy="461010"/>
          </a:xfrm>
          <a:prstGeom prst="roundRect">
            <a:avLst>
              <a:gd name="adj" fmla="val 50000"/>
            </a:avLst>
          </a:prstGeom>
          <a:solidFill>
            <a:srgbClr val="63BCCA"/>
          </a:solidFill>
          <a:ln/>
        </p:spPr>
      </p:sp>
      <p:sp>
        <p:nvSpPr>
          <p:cNvPr id="28" name="Text 26"/>
          <p:cNvSpPr/>
          <p:nvPr/>
        </p:nvSpPr>
        <p:spPr>
          <a:xfrm>
            <a:off x="680403" y="3909123"/>
            <a:ext cx="666750" cy="461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234123" y="4178998"/>
            <a:ext cx="3449320" cy="4343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Cost Optimization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34123" y="4479988"/>
            <a:ext cx="4450715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using retrieval for updates and long context for synthesis, teams can balance cost and accuracy based on data volatility and size.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950903" y="3908933"/>
            <a:ext cx="685800" cy="461010"/>
          </a:xfrm>
          <a:prstGeom prst="roundRect">
            <a:avLst>
              <a:gd name="adj" fmla="val 50000"/>
            </a:avLst>
          </a:prstGeom>
          <a:solidFill>
            <a:srgbClr val="63BCCA"/>
          </a:solidFill>
          <a:ln/>
        </p:spPr>
      </p:sp>
      <p:sp>
        <p:nvSpPr>
          <p:cNvPr id="32" name="Text 30"/>
          <p:cNvSpPr/>
          <p:nvPr/>
        </p:nvSpPr>
        <p:spPr>
          <a:xfrm>
            <a:off x="5950903" y="3908933"/>
            <a:ext cx="685800" cy="461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504623" y="4178808"/>
            <a:ext cx="34683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Reasoning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504623" y="4479798"/>
            <a:ext cx="4450715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 context windows enable models to make more informed decisions by considering broader context and relationships.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910047" y="-1473273"/>
            <a:ext cx="3281998" cy="3281998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8910047" y="-1473273"/>
            <a:ext cx="3281998" cy="328199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388756" y="-284554"/>
            <a:ext cx="1478915" cy="1478915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388756" y="-284554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584815" y="5872480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10584815" y="5872480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21223" y="2554756"/>
            <a:ext cx="10418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Gemini LangChain Binding</a:t>
            </a:r>
            <a:endParaRPr lang="en-US" sz="1600" dirty="0"/>
          </a:p>
        </p:txBody>
      </p:sp>
      <p:pic>
        <p:nvPicPr>
          <p:cNvPr id="9" name="Image 0" descr="https://kimi-img.moonshot.cn/pub/slides/slides_tmpl/image/25-09-28-15:21:08-d3ce3p0s8jdo4os5dbu0.jpg"/>
          <p:cNvPicPr>
            <a:picLocks noChangeAspect="1"/>
          </p:cNvPicPr>
          <p:nvPr/>
        </p:nvPicPr>
        <p:blipFill>
          <a:blip r:embed="rId3"/>
          <a:srcRect l="27074" r="321"/>
          <a:stretch/>
        </p:blipFill>
        <p:spPr>
          <a:xfrm>
            <a:off x="0" y="0"/>
            <a:ext cx="5038297" cy="685795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121201" y="3548247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Uniform Interface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121400" y="4240530"/>
            <a:ext cx="5560695" cy="19888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LangChain’s wrapper provides a uniform interface for Gemini, allowing seamless integration and switching between different LLMs.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&amp; Ethics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02155" y="4951952"/>
            <a:ext cx="796671" cy="796671"/>
          </a:xfrm>
          <a:prstGeom prst="donut">
            <a:avLst>
              <a:gd name="adj" fmla="val 48877"/>
            </a:avLst>
          </a:prstGeom>
          <a:solidFill>
            <a:srgbClr val="63BCCA">
              <a:alpha val="4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2002155" y="4951952"/>
            <a:ext cx="796671" cy="79667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1699895" y="-1519158"/>
            <a:ext cx="6027261" cy="6027261"/>
          </a:xfrm>
          <a:prstGeom prst="ellipse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-1699895" y="-1519158"/>
            <a:ext cx="6027261" cy="60272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528253" y="5004118"/>
            <a:ext cx="326390" cy="32639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2528253" y="5004118"/>
            <a:ext cx="326390" cy="326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952530" y="3782060"/>
            <a:ext cx="4528780" cy="575945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9" name="Text 7"/>
          <p:cNvSpPr/>
          <p:nvPr/>
        </p:nvSpPr>
        <p:spPr>
          <a:xfrm>
            <a:off x="5952530" y="3782060"/>
            <a:ext cx="4528780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952490" y="3782060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5952490" y="3782060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05870" y="2903855"/>
            <a:ext cx="447480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13" name="Text 11"/>
          <p:cNvSpPr/>
          <p:nvPr/>
        </p:nvSpPr>
        <p:spPr>
          <a:xfrm>
            <a:off x="6005870" y="2903855"/>
            <a:ext cx="447480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52490" y="2903855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5952490" y="2903855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952530" y="1148715"/>
            <a:ext cx="452814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17" name="Text 15"/>
          <p:cNvSpPr/>
          <p:nvPr/>
        </p:nvSpPr>
        <p:spPr>
          <a:xfrm>
            <a:off x="5952530" y="1148715"/>
            <a:ext cx="452814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952490" y="1148715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5952490" y="1148715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005870" y="2026285"/>
            <a:ext cx="447480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21" name="Text 19"/>
          <p:cNvSpPr/>
          <p:nvPr/>
        </p:nvSpPr>
        <p:spPr>
          <a:xfrm>
            <a:off x="6005870" y="2026285"/>
            <a:ext cx="447480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952490" y="2026285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5952490" y="2026285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005870" y="5537200"/>
            <a:ext cx="447480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25" name="Text 23"/>
          <p:cNvSpPr/>
          <p:nvPr/>
        </p:nvSpPr>
        <p:spPr>
          <a:xfrm>
            <a:off x="6005870" y="5537200"/>
            <a:ext cx="447480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952490" y="5537200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5952490" y="5537200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952530" y="4659630"/>
            <a:ext cx="452814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29" name="Text 27"/>
          <p:cNvSpPr/>
          <p:nvPr/>
        </p:nvSpPr>
        <p:spPr>
          <a:xfrm>
            <a:off x="5952530" y="4659630"/>
            <a:ext cx="452814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952490" y="4659630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5952490" y="4659630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45492" y="874233"/>
            <a:ext cx="4389031" cy="9989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005195" y="1256030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699250" y="1256030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Frame the Trio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005195" y="2133600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699250" y="2133600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LangChain Core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005195" y="3011170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699250" y="3011170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RAG Deep Dive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005830" y="3889375"/>
            <a:ext cx="511810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699250" y="3889375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Gemini Edge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005195" y="4766945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699250" y="4766945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&amp; Ethics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005195" y="5644515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699250" y="5644515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47941" y="5944171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547941" y="5944171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33470" y="5574665"/>
            <a:ext cx="952754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汇报人：xxx   汇报时间：x年x月x日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6" name="Text 4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55650" y="4003040"/>
            <a:ext cx="3134995" cy="434975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5650" y="4003040"/>
            <a:ext cx="3134995" cy="43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" name="Image 0" descr="https://kimi-img.moonshot.cn/pub/slides/slides_tmpl/image/25-09-28-15:21:17-d3ce3r8s8jdo4os5dc00.jpg"/>
          <p:cNvPicPr>
            <a:picLocks noChangeAspect="1"/>
          </p:cNvPicPr>
          <p:nvPr/>
        </p:nvPicPr>
        <p:blipFill>
          <a:blip r:embed="rId3"/>
          <a:srcRect l="30268" r="29421"/>
          <a:stretch/>
        </p:blipFill>
        <p:spPr>
          <a:xfrm>
            <a:off x="742950" y="1594485"/>
            <a:ext cx="3504565" cy="460438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78860" y="973855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RAG Chatbot Build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42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2" name="Text 9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312795" y="1511300"/>
            <a:ext cx="1132170" cy="461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4" name="Text 11"/>
          <p:cNvSpPr/>
          <p:nvPr/>
        </p:nvSpPr>
        <p:spPr>
          <a:xfrm>
            <a:off x="3312795" y="1511300"/>
            <a:ext cx="1132170" cy="461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492588" y="1633220"/>
            <a:ext cx="2992027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Loading Documents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492588" y="1934210"/>
            <a:ext cx="7148608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Load PDFs, split them into chunks, embed, and index into FAISS, then wrap with RetrievalQA chain using Gemini.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3312985" y="3106085"/>
            <a:ext cx="1132205" cy="461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5"/>
          <p:cNvSpPr/>
          <p:nvPr/>
        </p:nvSpPr>
        <p:spPr>
          <a:xfrm>
            <a:off x="3312985" y="3106085"/>
            <a:ext cx="1132205" cy="461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492815" y="3228005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Iterating on Prompts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492815" y="3528995"/>
            <a:ext cx="7148830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Iterate on prompt wording to reduce hallucination and add source citations, producing a working support bot.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3312985" y="4700869"/>
            <a:ext cx="1132205" cy="461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2" name="Text 19"/>
          <p:cNvSpPr/>
          <p:nvPr/>
        </p:nvSpPr>
        <p:spPr>
          <a:xfrm>
            <a:off x="3312985" y="4700869"/>
            <a:ext cx="1132205" cy="461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492815" y="4822789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Domain-Specific Answers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492815" y="5123779"/>
            <a:ext cx="7148830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bot answers domain-specific questions with traceable references, ready for demo or portfolio showcase.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30020" y="1892300"/>
            <a:ext cx="4139565" cy="434975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430020" y="1892300"/>
            <a:ext cx="4139565" cy="43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547808" y="5944260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-547808" y="5944260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34614" y="1040760"/>
            <a:ext cx="10418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Bias Privacy Safeguards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55063" y="739688"/>
            <a:ext cx="10481919" cy="1"/>
          </a:xfrm>
          <a:prstGeom prst="line">
            <a:avLst/>
          </a:prstGeom>
          <a:noFill/>
          <a:ln w="28575">
            <a:solidFill>
              <a:srgbClr val="11A9B8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6327140" y="1892300"/>
            <a:ext cx="4126865" cy="434975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327140" y="1892300"/>
            <a:ext cx="4126865" cy="43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9-28-15:21:11-d3ce3pos8jdo4os5dbv0.jpg"/>
          <p:cNvPicPr>
            <a:picLocks noChangeAspect="1"/>
          </p:cNvPicPr>
          <p:nvPr/>
        </p:nvPicPr>
        <p:blipFill>
          <a:blip r:embed="rId3"/>
          <a:srcRect t="21826" r="32427" b="14551"/>
          <a:stretch/>
        </p:blipFill>
        <p:spPr>
          <a:xfrm>
            <a:off x="1430329" y="2439008"/>
            <a:ext cx="4126217" cy="1777742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09-28-15:21:11-d3ce3pos8jdo4os5dbvg.jpg"/>
          <p:cNvPicPr>
            <a:picLocks noChangeAspect="1"/>
          </p:cNvPicPr>
          <p:nvPr/>
        </p:nvPicPr>
        <p:blipFill>
          <a:blip r:embed="rId4"/>
          <a:srcRect t="19993" r="32293" b="9996"/>
          <a:stretch/>
        </p:blipFill>
        <p:spPr>
          <a:xfrm>
            <a:off x="6327380" y="2439026"/>
            <a:ext cx="4129919" cy="1777754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 rot="19260000">
            <a:off x="11113790" y="6092886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3" name="Text 9"/>
          <p:cNvSpPr/>
          <p:nvPr/>
        </p:nvSpPr>
        <p:spPr>
          <a:xfrm rot="19260000">
            <a:off x="11113790" y="6092886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695271" y="5956459"/>
            <a:ext cx="431483" cy="431483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5" name="Text 11"/>
          <p:cNvSpPr/>
          <p:nvPr/>
        </p:nvSpPr>
        <p:spPr>
          <a:xfrm>
            <a:off x="11695271" y="5956459"/>
            <a:ext cx="431483" cy="4314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0571480" y="-56857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42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7" name="Text 13"/>
          <p:cNvSpPr/>
          <p:nvPr/>
        </p:nvSpPr>
        <p:spPr>
          <a:xfrm>
            <a:off x="10571480" y="-56857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1430020" y="1939925"/>
            <a:ext cx="4126865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Mitigation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1065530" y="4328160"/>
            <a:ext cx="4750435" cy="19323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Address risks of retrieving biased or sensitive documents and emitting them verbatim by implementing filtering pipelines and access controls.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6327140" y="1939925"/>
            <a:ext cx="412623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Compliance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6139180" y="4328160"/>
            <a:ext cx="4750435" cy="19323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applications comply with GDPR, HIPAA, or organizational policies while maintaining user trust and minimizing legal exposure.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D2EFF8"/>
          </a:solidFill>
          <a:ln/>
        </p:spPr>
      </p:sp>
      <p:sp>
        <p:nvSpPr>
          <p:cNvPr id="3" name="Text 1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357516" y="973855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Transparency Accountability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71230" y="655199"/>
            <a:ext cx="384825" cy="38482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71230" y="655199"/>
            <a:ext cx="384825" cy="384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84555" y="1683861"/>
            <a:ext cx="130175" cy="291465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0" name="Text 8"/>
          <p:cNvSpPr/>
          <p:nvPr/>
        </p:nvSpPr>
        <p:spPr>
          <a:xfrm>
            <a:off x="884555" y="1683861"/>
            <a:ext cx="130175" cy="291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488180" y="1683861"/>
            <a:ext cx="130175" cy="291465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2" name="Text 10"/>
          <p:cNvSpPr/>
          <p:nvPr/>
        </p:nvSpPr>
        <p:spPr>
          <a:xfrm>
            <a:off x="4488180" y="1683861"/>
            <a:ext cx="130175" cy="291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84555" y="3836511"/>
            <a:ext cx="130175" cy="291465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4" name="Text 12"/>
          <p:cNvSpPr/>
          <p:nvPr/>
        </p:nvSpPr>
        <p:spPr>
          <a:xfrm>
            <a:off x="884555" y="3836511"/>
            <a:ext cx="130175" cy="291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488180" y="3836511"/>
            <a:ext cx="130175" cy="291465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6" name="Text 14"/>
          <p:cNvSpPr/>
          <p:nvPr/>
        </p:nvSpPr>
        <p:spPr>
          <a:xfrm>
            <a:off x="4488180" y="3836511"/>
            <a:ext cx="130175" cy="291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solidFill>
            <a:srgbClr val="E4F3F7">
              <a:alpha val="67059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1457305" y="-549989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11457305" y="-549989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rot="3300000">
            <a:off x="-729752" y="6112531"/>
            <a:ext cx="1559596" cy="1496836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2" name="Text 20"/>
          <p:cNvSpPr/>
          <p:nvPr/>
        </p:nvSpPr>
        <p:spPr>
          <a:xfrm rot="3300000">
            <a:off x="-729752" y="6112531"/>
            <a:ext cx="1559596" cy="14968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0412976" y="6058852"/>
            <a:ext cx="980511" cy="980511"/>
          </a:xfrm>
          <a:prstGeom prst="ellipse">
            <a:avLst/>
          </a:prstGeom>
          <a:solidFill>
            <a:srgbClr val="63BCCA">
              <a:alpha val="45098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412976" y="6058852"/>
            <a:ext cx="980511" cy="98051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1027886" y="5452745"/>
            <a:ext cx="1624965" cy="1624965"/>
          </a:xfrm>
          <a:prstGeom prst="ellipse">
            <a:avLst/>
          </a:prstGeom>
          <a:solidFill>
            <a:srgbClr val="E4F3F7">
              <a:alpha val="76863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1027886" y="5452745"/>
            <a:ext cx="1624965" cy="16249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0" descr="https://kimi-img.moonshot.cn/pub/slides/slides_tmpl/image/25-09-28-15:21:35-d3ce3vos8jdo4os5dc3g.jpg"/>
          <p:cNvPicPr>
            <a:picLocks noChangeAspect="1"/>
          </p:cNvPicPr>
          <p:nvPr/>
        </p:nvPicPr>
        <p:blipFill>
          <a:blip r:embed="rId3"/>
          <a:srcRect l="25084" r="30103"/>
          <a:stretch/>
        </p:blipFill>
        <p:spPr>
          <a:xfrm>
            <a:off x="7908290" y="1591310"/>
            <a:ext cx="3549650" cy="4210685"/>
          </a:xfrm>
          <a:prstGeom prst="rect">
            <a:avLst/>
          </a:prstGeom>
        </p:spPr>
      </p:pic>
      <p:sp>
        <p:nvSpPr>
          <p:cNvPr id="28" name="Text 25"/>
          <p:cNvSpPr/>
          <p:nvPr/>
        </p:nvSpPr>
        <p:spPr>
          <a:xfrm>
            <a:off x="1014730" y="1683861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Citation of Sources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86130" y="2022951"/>
            <a:ext cx="3220720" cy="1718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Advocate for citing retrieved snippets to ensure transparency and traceability of AI-generated answers.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4618355" y="1683861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Versioned Knowledge Bases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4389755" y="2022951"/>
            <a:ext cx="3220720" cy="1718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Promote the use of versioned knowledge bases to track changes and maintain consistency over time.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014730" y="3836511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User-Facing Disclaimers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786130" y="4175601"/>
            <a:ext cx="3220720" cy="1718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Include user-facing disclaimers that clarify AI-generated answers may be incomplete or require further verification.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4618355" y="3836511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Responsible AI Cards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4389755" y="4175601"/>
            <a:ext cx="3220720" cy="1718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Document data sources, limitations, and evaluation metrics to enable stakeholders to assess reliability and recourse pathways.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7861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CEE9F1"/>
              </a:gs>
              <a:gs pos="12000">
                <a:srgbClr val="CEE9F1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7861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36675" y="6062345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CEE9F1"/>
              </a:gs>
              <a:gs pos="12000">
                <a:srgbClr val="CEE9F1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1336675" y="6062345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65" y="-893445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65" y="-893445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633470" y="5574665"/>
            <a:ext cx="952754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汇报人：xxx   汇报时间：x年x月x日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584815" y="5872480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CEE9F1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0584815" y="5872480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746250" y="1547813"/>
            <a:ext cx="8953500" cy="4396422"/>
          </a:xfrm>
          <a:prstGeom prst="roundRect">
            <a:avLst>
              <a:gd name="adj" fmla="val 16667"/>
            </a:avLst>
          </a:prstGeom>
          <a:solidFill>
            <a:srgbClr val="E4F3F7"/>
          </a:solidFill>
          <a:ln/>
        </p:spPr>
      </p:sp>
      <p:sp>
        <p:nvSpPr>
          <p:cNvPr id="12" name="Text 10"/>
          <p:cNvSpPr/>
          <p:nvPr/>
        </p:nvSpPr>
        <p:spPr>
          <a:xfrm>
            <a:off x="1746250" y="1547813"/>
            <a:ext cx="8953500" cy="439642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78815" y="679291"/>
            <a:ext cx="10418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Module Key Takeaways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504440" y="2282666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Powerful Integration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504440" y="3037840"/>
            <a:ext cx="7354570" cy="2326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LangChain orchestrates workflows, RAG injects fresh knowledge, and Gemini adds multimodal depth, creating accurate, current, and media-rich applications.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47941" y="5944171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547941" y="5944171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916943" y="-998135"/>
            <a:ext cx="2180867" cy="2093106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9420000">
            <a:off x="-916943" y="-998135"/>
            <a:ext cx="2180867" cy="20931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372695" y="950119"/>
            <a:ext cx="7029688" cy="5324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Portfolio Project Ideas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5D9E1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1457305" y="-549989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1457305" y="-549989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55725" y="2205355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41425" y="2570480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973955" y="2205355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859655" y="2570480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592185" y="2205355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477885" y="2570480"/>
            <a:ext cx="1819275" cy="8934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71230" y="655199"/>
            <a:ext cx="384825" cy="38482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1071230" y="655199"/>
            <a:ext cx="384825" cy="384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13790" y="1325245"/>
            <a:ext cx="2809875" cy="2251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7000" b="1" dirty="0">
                <a:solidFill>
                  <a:srgbClr val="F2F2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66470" y="3604895"/>
            <a:ext cx="3419475" cy="300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Legal Document Analyser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65835" y="3919855"/>
            <a:ext cx="3106420" cy="2461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a legal document analyser that retrieves and interprets legal texts, providing accurate insights and references.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634865" y="1325245"/>
            <a:ext cx="3418840" cy="2251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7000" b="1" dirty="0">
                <a:solidFill>
                  <a:srgbClr val="F2F2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584700" y="3604895"/>
            <a:ext cx="3419475" cy="300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Medical Guideline Assistant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584065" y="3919855"/>
            <a:ext cx="3106420" cy="2461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 a medical guideline assistant that offers up-to-date medical advice based on retrieved knowledge bases.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244205" y="1325245"/>
            <a:ext cx="3420110" cy="2251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7000" b="1" dirty="0">
                <a:solidFill>
                  <a:srgbClr val="F2F2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02930" y="3604895"/>
            <a:ext cx="3419475" cy="300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Video-Training Q&amp;A Bot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202295" y="3919855"/>
            <a:ext cx="3106420" cy="2461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a video-training Q&amp;A bot that answers questions based on video content, enhancing learning experiences.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9920000">
            <a:off x="-2628900" y="157861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19920000">
            <a:off x="-2628900" y="157861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130665" y="-893445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9130665" y="-893445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633470" y="5574665"/>
            <a:ext cx="952754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汇报人：xxx   汇报时间：x年x月x日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584815" y="5872480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85CADB"/>
          </a:solidFill>
          <a:ln/>
        </p:spPr>
      </p:sp>
      <p:sp>
        <p:nvSpPr>
          <p:cNvPr id="8" name="Text 6"/>
          <p:cNvSpPr/>
          <p:nvPr/>
        </p:nvSpPr>
        <p:spPr>
          <a:xfrm>
            <a:off x="10584815" y="5872480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78860" y="3120099"/>
            <a:ext cx="5359041" cy="3136383"/>
          </a:xfrm>
          <a:prstGeom prst="roundRect">
            <a:avLst>
              <a:gd name="adj" fmla="val 16667"/>
            </a:avLst>
          </a:prstGeom>
          <a:solidFill>
            <a:srgbClr val="E4F3F7"/>
          </a:solidFill>
          <a:ln/>
        </p:spPr>
      </p:sp>
      <p:sp>
        <p:nvSpPr>
          <p:cNvPr id="10" name="Text 8"/>
          <p:cNvSpPr/>
          <p:nvPr/>
        </p:nvSpPr>
        <p:spPr>
          <a:xfrm>
            <a:off x="678860" y="3120099"/>
            <a:ext cx="5359041" cy="31363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8860" y="645839"/>
            <a:ext cx="10418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Keep Learning Path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54160" y="3120098"/>
            <a:ext cx="5359041" cy="3136384"/>
          </a:xfrm>
          <a:prstGeom prst="roundRect">
            <a:avLst>
              <a:gd name="adj" fmla="val 16667"/>
            </a:avLst>
          </a:prstGeom>
          <a:solidFill>
            <a:srgbClr val="E4F3F7"/>
          </a:solidFill>
          <a:ln/>
        </p:spPr>
      </p:sp>
      <p:sp>
        <p:nvSpPr>
          <p:cNvPr id="13" name="Text 11"/>
          <p:cNvSpPr/>
          <p:nvPr/>
        </p:nvSpPr>
        <p:spPr>
          <a:xfrm>
            <a:off x="6254160" y="3120098"/>
            <a:ext cx="5359041" cy="313638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0" descr="https://kimi-img.moonshot.cn/pub/slides/slides_tmpl/image/25-09-28-15:21:11-d3ce3pos8jdo4os5dbv0.jpg"/>
          <p:cNvPicPr>
            <a:picLocks noChangeAspect="1"/>
          </p:cNvPicPr>
          <p:nvPr/>
        </p:nvPicPr>
        <p:blipFill>
          <a:blip r:embed="rId3"/>
          <a:srcRect t="21826" b="14551"/>
          <a:stretch/>
        </p:blipFill>
        <p:spPr>
          <a:xfrm>
            <a:off x="678860" y="1398320"/>
            <a:ext cx="5359067" cy="1560189"/>
          </a:xfrm>
          <a:prstGeom prst="rect">
            <a:avLst/>
          </a:prstGeom>
        </p:spPr>
      </p:pic>
      <p:pic>
        <p:nvPicPr>
          <p:cNvPr id="15" name="Image 1" descr="https://kimi-img.moonshot.cn/pub/slides/slides_tmpl/image/25-09-28-15:21:11-d3ce3pos8jdo4os5dbvg.jpg"/>
          <p:cNvPicPr>
            <a:picLocks noChangeAspect="1"/>
          </p:cNvPicPr>
          <p:nvPr/>
        </p:nvPicPr>
        <p:blipFill>
          <a:blip r:embed="rId4"/>
          <a:srcRect t="19993" b="9996"/>
          <a:stretch/>
        </p:blipFill>
        <p:spPr>
          <a:xfrm>
            <a:off x="6254140" y="1398308"/>
            <a:ext cx="5359067" cy="1561904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909955" y="3650615"/>
            <a:ext cx="401701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Improvement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910590" y="4115435"/>
            <a:ext cx="4990465" cy="1857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Stay updated with LangChain docs, Gemini API changelogs, and RAG evaluation benchmarks like RAGAS for continuous improvement.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485255" y="3650615"/>
            <a:ext cx="401701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 Engagement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6478905" y="4115435"/>
            <a:ext cx="4866640" cy="1857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Join hackathons and contribute to open-source repos to stay abreast of emerging patterns and maintain cutting-edge expertise.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6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8600000">
            <a:off x="-2628900" y="157861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50000"/>
                </a:srgbClr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8600000">
            <a:off x="-2628900" y="157861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558925" y="5872480"/>
            <a:ext cx="1478915" cy="1478915"/>
          </a:xfrm>
          <a:prstGeom prst="ellipse">
            <a:avLst/>
          </a:prstGeom>
          <a:solidFill>
            <a:srgbClr val="E4F3F7">
              <a:alpha val="9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558925" y="5872480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768205" y="2360930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9768205" y="2360930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189335" y="1578610"/>
            <a:ext cx="1478280" cy="1478280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50000"/>
                </a:srgbClr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1" name="Text 9"/>
          <p:cNvSpPr/>
          <p:nvPr/>
        </p:nvSpPr>
        <p:spPr>
          <a:xfrm>
            <a:off x="11189335" y="1578610"/>
            <a:ext cx="1478280" cy="1478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566353" y="2042795"/>
            <a:ext cx="10418445" cy="14815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328670" y="5266055"/>
            <a:ext cx="2775585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802630" y="5266055"/>
            <a:ext cx="3343275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Frame the Trio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298238" y="720344"/>
            <a:ext cx="893763" cy="893763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11298238" y="720344"/>
            <a:ext cx="893763" cy="89376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9420000">
            <a:off x="-624185" y="-1207888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 rot="9420000">
            <a:off x="-624185" y="-1207888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78860" y="786003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LangChain RAG Gemini Defined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solidFill>
            <a:srgbClr val="E4F3F7">
              <a:alpha val="67059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38200" y="1439545"/>
            <a:ext cx="10460355" cy="147701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838200" y="1439545"/>
            <a:ext cx="10460355" cy="1477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38200" y="3126423"/>
            <a:ext cx="10460355" cy="147701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838200" y="3126423"/>
            <a:ext cx="10460355" cy="1477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38200" y="4851400"/>
            <a:ext cx="10460355" cy="147701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838200" y="4851400"/>
            <a:ext cx="10460355" cy="1477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099185" y="1557020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648460" y="1614170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LangChain Overview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99185" y="1915160"/>
            <a:ext cx="999871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LangChain is an open-source framework that simplifies the integration of LLMs with external tools and data sources, enabling the creation of dynamic, context-aware applications.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99185" y="3243898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648460" y="3301048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RAG Basics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99185" y="3602038"/>
            <a:ext cx="999871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Retrieval-Augmented Generation (RAG) enhances LLMs by allowing them to retrieve relevant information from external sources, improving accuracy and context.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99185" y="4968875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648460" y="5026025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Gemini Capabilities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99185" y="5327015"/>
            <a:ext cx="999871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Google Gemini is a multimodal LLM capable of processing text, images, and video, offering advanced capabilities for more interactive and versatile applications.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930535" y="-1973515"/>
            <a:ext cx="3278331" cy="3278331"/>
          </a:xfrm>
          <a:prstGeom prst="ellipse">
            <a:avLst/>
          </a:prstGeom>
          <a:solidFill>
            <a:srgbClr val="E4F3F7"/>
          </a:solidFill>
          <a:ln/>
        </p:spPr>
      </p:sp>
      <p:sp>
        <p:nvSpPr>
          <p:cNvPr id="3" name="Text 1"/>
          <p:cNvSpPr/>
          <p:nvPr/>
        </p:nvSpPr>
        <p:spPr>
          <a:xfrm>
            <a:off x="-1930535" y="-1973515"/>
            <a:ext cx="3278331" cy="3278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348105" y="869950"/>
            <a:ext cx="8070850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This Stack Matters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15840000">
            <a:off x="8964785" y="4071499"/>
            <a:ext cx="3912574" cy="3912574"/>
          </a:xfrm>
          <a:prstGeom prst="ellipse">
            <a:avLst/>
          </a:prstGeom>
          <a:solidFill>
            <a:srgbClr val="000000">
              <a:alpha val="0"/>
            </a:srgbClr>
          </a:solidFill>
          <a:ln w="28575">
            <a:gradFill flip="none" rotWithShape="1">
              <a:gsLst>
                <a:gs pos="0">
                  <a:srgbClr val="F6F8FD"/>
                </a:gs>
                <a:gs pos="100000">
                  <a:srgbClr val="63BCCA"/>
                </a:gs>
              </a:gsLst>
              <a:lin ang="5400000" scaled="1"/>
            </a:gradFill>
            <a:prstDash val="sysDot"/>
          </a:ln>
        </p:spPr>
      </p:sp>
      <p:sp>
        <p:nvSpPr>
          <p:cNvPr id="6" name="Text 4"/>
          <p:cNvSpPr/>
          <p:nvPr/>
        </p:nvSpPr>
        <p:spPr>
          <a:xfrm rot="15840000">
            <a:off x="8964785" y="4071499"/>
            <a:ext cx="3912574" cy="39125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964730" y="4327961"/>
            <a:ext cx="3656106" cy="3656106"/>
          </a:xfrm>
          <a:prstGeom prst="ellipse">
            <a:avLst/>
          </a:prstGeom>
          <a:gradFill flip="none" rotWithShape="1">
            <a:gsLst>
              <a:gs pos="0">
                <a:srgbClr val="63BCCA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8964730" y="4327961"/>
            <a:ext cx="3656106" cy="36561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474974" y="3569701"/>
            <a:ext cx="4489927" cy="4489927"/>
          </a:xfrm>
          <a:prstGeom prst="ellipse">
            <a:avLst/>
          </a:prstGeom>
          <a:gradFill flip="none" rotWithShape="1">
            <a:gsLst>
              <a:gs pos="0">
                <a:srgbClr val="E4F3F7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6474974" y="3569701"/>
            <a:ext cx="4489927" cy="44899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468419" y="1795252"/>
            <a:ext cx="167262" cy="1594562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2" name="Text 10"/>
          <p:cNvSpPr/>
          <p:nvPr/>
        </p:nvSpPr>
        <p:spPr>
          <a:xfrm>
            <a:off x="1468419" y="1795252"/>
            <a:ext cx="167262" cy="159456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469054" y="3892022"/>
            <a:ext cx="166655" cy="1940236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4" name="Text 12"/>
          <p:cNvSpPr/>
          <p:nvPr/>
        </p:nvSpPr>
        <p:spPr>
          <a:xfrm>
            <a:off x="1469054" y="3892022"/>
            <a:ext cx="166655" cy="19402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936750" y="1795145"/>
            <a:ext cx="54241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Competitive Advantages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936557" y="2134330"/>
            <a:ext cx="8307446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Combining LangChain, RAG, and Gemini provides faster prototyping, cheaper fine-tuning, and richer user experiences, positioning developers to build next-gen AI products.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937385" y="3891915"/>
            <a:ext cx="5028565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Overcoming LLM Limitations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937385" y="4231005"/>
            <a:ext cx="6291580" cy="1595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stack overcomes the limitations of standalone LLMs by enabling live retrieval, multimodal reasoning, and modular chaining, making models more accurate and current.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298238" y="720344"/>
            <a:ext cx="893763" cy="893763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11298238" y="720344"/>
            <a:ext cx="893763" cy="89376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624185" y="-1207888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1CFDF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9420000">
            <a:off x="-624185" y="-1207888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8860" y="786003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 Roadmap Preview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113424" y="5518700"/>
            <a:ext cx="3912574" cy="3912574"/>
          </a:xfrm>
          <a:prstGeom prst="ellipse">
            <a:avLst/>
          </a:prstGeom>
          <a:solidFill>
            <a:srgbClr val="000000">
              <a:alpha val="0"/>
            </a:srgbClr>
          </a:solidFill>
          <a:ln w="28575">
            <a:solidFill>
              <a:srgbClr val="11A9B8"/>
            </a:solidFill>
            <a:prstDash val="sysDot"/>
          </a:ln>
        </p:spPr>
      </p:sp>
      <p:sp>
        <p:nvSpPr>
          <p:cNvPr id="10" name="Text 8"/>
          <p:cNvSpPr/>
          <p:nvPr/>
        </p:nvSpPr>
        <p:spPr>
          <a:xfrm>
            <a:off x="4113424" y="5518700"/>
            <a:ext cx="3912574" cy="39125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rot="17040000">
            <a:off x="4241670" y="5646949"/>
            <a:ext cx="3656106" cy="3656106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 rot="17040000">
            <a:off x="4241670" y="5646949"/>
            <a:ext cx="3656106" cy="36561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-2837528" y="4941301"/>
            <a:ext cx="4489927" cy="4489927"/>
          </a:xfrm>
          <a:prstGeom prst="ellipse">
            <a:avLst/>
          </a:prstGeom>
          <a:solidFill>
            <a:srgbClr val="E4F3F7">
              <a:alpha val="54902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-2837528" y="4941301"/>
            <a:ext cx="4489927" cy="44899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031722" y="1304163"/>
            <a:ext cx="76008" cy="4330931"/>
          </a:xfrm>
          <a:prstGeom prst="rect">
            <a:avLst/>
          </a:prstGeom>
          <a:solidFill>
            <a:srgbClr val="80C8D8">
              <a:alpha val="50196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6031722" y="1304163"/>
            <a:ext cx="76008" cy="43309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72366" y="1366407"/>
            <a:ext cx="214630" cy="21463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5972366" y="1366407"/>
            <a:ext cx="214630" cy="2146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972366" y="2402046"/>
            <a:ext cx="214630" cy="21463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5972366" y="2402046"/>
            <a:ext cx="214630" cy="2146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972366" y="3362302"/>
            <a:ext cx="214630" cy="21463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5972366" y="3362302"/>
            <a:ext cx="214630" cy="2146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972366" y="4371136"/>
            <a:ext cx="214630" cy="21463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5972366" y="4371136"/>
            <a:ext cx="214630" cy="2146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308090" y="1247013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857365" y="1304163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Understanding Core Concepts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308090" y="1662303"/>
            <a:ext cx="536956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module begins with understanding the core concepts of LangChain, RAG, and Gemini, ensuring a solid foundation for integration.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26542" y="2282644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075817" y="2339794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Integration Techniques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26542" y="2697934"/>
            <a:ext cx="536956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Learners will explore techniques for integrating these technologies, focusing on practical applications and real-world scenarios.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308027" y="3230817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857302" y="3287967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Considerations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308027" y="3646107"/>
            <a:ext cx="536956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challenges such as bias, privacy, and misinformation will be addressed, providing guidelines for responsible AI development.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26542" y="4251779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075817" y="4308929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Application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26542" y="4667069"/>
            <a:ext cx="536956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module concludes with hands-on exercises, allowing learners to build and deploy mini-projects that demonstrate the power of this technology stack.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LangChain Core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10-d3ce3pgs8jdo4os5dbug.jpg"/>
          <p:cNvPicPr>
            <a:picLocks noChangeAspect="1"/>
          </p:cNvPicPr>
          <p:nvPr/>
        </p:nvPicPr>
        <p:blipFill>
          <a:blip r:embed="rId3"/>
          <a:srcRect t="36329"/>
          <a:stretch/>
        </p:blipFill>
        <p:spPr>
          <a:xfrm>
            <a:off x="0" y="-2623"/>
            <a:ext cx="12192045" cy="343951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584815" y="5872480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EC0CE">
                  <a:alpha val="53000"/>
                </a:srgbClr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10584815" y="5872480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778000" y="2076450"/>
            <a:ext cx="8953500" cy="3636645"/>
          </a:xfrm>
          <a:prstGeom prst="roundRect">
            <a:avLst>
              <a:gd name="adj" fmla="val 16667"/>
            </a:avLst>
          </a:prstGeom>
          <a:solidFill>
            <a:srgbClr val="E4F3F7"/>
          </a:solidFill>
          <a:ln/>
        </p:spPr>
      </p:sp>
      <p:sp>
        <p:nvSpPr>
          <p:cNvPr id="6" name="Text 3"/>
          <p:cNvSpPr/>
          <p:nvPr/>
        </p:nvSpPr>
        <p:spPr>
          <a:xfrm>
            <a:off x="1778000" y="2076450"/>
            <a:ext cx="8953500" cy="3636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371090" y="2588578"/>
            <a:ext cx="10418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Chains Agents Memory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1800000">
            <a:off x="-2201768" y="4743937"/>
            <a:ext cx="4659691" cy="465969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EC0CE">
                  <a:alpha val="53000"/>
                </a:srgbClr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9" name="Text 6"/>
          <p:cNvSpPr/>
          <p:nvPr/>
        </p:nvSpPr>
        <p:spPr>
          <a:xfrm rot="1800000">
            <a:off x="-2201768" y="4743937"/>
            <a:ext cx="4659691" cy="465969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355215" y="3436938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LangChain’s Pillars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371090" y="3891280"/>
            <a:ext cx="7767320" cy="1739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LangChain’s core components include Chains for task sequencing, Agents for dynamic tool calls, and Memory for retaining context across interactions.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8695" y="3823454"/>
            <a:ext cx="12230695" cy="2276475"/>
          </a:xfrm>
          <a:prstGeom prst="rect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38695" y="3823454"/>
            <a:ext cx="12230695" cy="22764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D2EFF8"/>
          </a:solidFill>
          <a:ln/>
        </p:spPr>
      </p:sp>
      <p:sp>
        <p:nvSpPr>
          <p:cNvPr id="5" name="Text 3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357516" y="973855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Retriever Interfaces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5D9E1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63806" y="1866900"/>
            <a:ext cx="3311525" cy="423354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863806" y="1866900"/>
            <a:ext cx="3311525" cy="4233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012684" y="1866710"/>
            <a:ext cx="3311525" cy="423354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8012684" y="1866710"/>
            <a:ext cx="3311525" cy="4233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434459" y="1866710"/>
            <a:ext cx="3311525" cy="423354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4434459" y="1866710"/>
            <a:ext cx="3311525" cy="4233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6" name="Text 14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071230" y="655199"/>
            <a:ext cx="384825" cy="38482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1071230" y="655199"/>
            <a:ext cx="384825" cy="384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0" descr="https://kimi-img.moonshot.cn/pub/slides/slides_tmpl/image/25-09-28-15:21:23-d3ce3sos8jdo4os5d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430" y="2060575"/>
            <a:ext cx="3281045" cy="1762760"/>
          </a:xfrm>
          <a:prstGeom prst="rect">
            <a:avLst/>
          </a:prstGeom>
        </p:spPr>
      </p:pic>
      <p:pic>
        <p:nvPicPr>
          <p:cNvPr id="20" name="Image 1" descr="https://kimi-img.moonshot.cn/pub/slides/slides_tmpl/image/25-09-28-15:21:35-d3ce3vos8jdo4os5dc3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90" y="2062480"/>
            <a:ext cx="3311525" cy="1760855"/>
          </a:xfrm>
          <a:prstGeom prst="rect">
            <a:avLst/>
          </a:prstGeom>
        </p:spPr>
      </p:pic>
      <p:pic>
        <p:nvPicPr>
          <p:cNvPr id="21" name="Image 2" descr="https://kimi-img.moonshot.cn/pub/slides/slides_tmpl/image/25-09-28-15:21:24-d3ce3t0s8jdo4os5dc2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110" y="2060575"/>
            <a:ext cx="3311525" cy="1762760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962231" y="3923030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Unified Interface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962231" y="4310380"/>
            <a:ext cx="3087370" cy="1718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LangChain’s retrievers provide a unified interface for various data sources, making it easy to swap between FAISS, Bing, or internal APIs without rewriting logic.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4532884" y="3922840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Scalability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4532884" y="4310190"/>
            <a:ext cx="3087370" cy="1718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plug-and-play design future-proofs applications, simplifying scaling from prototype FAISS indexes to production-ready cloud-native vector databases.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8111109" y="3922840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</a:t>
            </a: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8111109" y="4310190"/>
            <a:ext cx="3087370" cy="1718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abstracting data sources, LangChain reduces boilerplate code, allowing developers to focus on domain logic rather than infrastructural plumbing.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1217</Words>
  <Application>Microsoft Office PowerPoint</Application>
  <PresentationFormat>Widescreen</PresentationFormat>
  <Paragraphs>198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LangChain RAG Gemini Power</dc:title>
  <dc:subject>LangChain RAG Gemini Power</dc:subject>
  <dc:creator>Kimi</dc:creator>
  <cp:lastModifiedBy>Sean</cp:lastModifiedBy>
  <cp:revision>2</cp:revision>
  <dcterms:created xsi:type="dcterms:W3CDTF">2025-12-02T08:48:45Z</dcterms:created>
  <dcterms:modified xsi:type="dcterms:W3CDTF">2025-12-02T08:49:14Z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{"Label":"LangChain RAG Gemini Power","ContentProducer":"001191110108MACG2KBH8F10000","ProduceID":"d4naeols8fb4fib8ti4g","ReservedCode1":"","ContentPropagator":"001191110108MACG2KBH8F20000","PropagateID":"d4naeols8fb4fib8ti4g","ReservedCode2":""}</vt:lpwstr>
  </property>
</Properties>
</file>